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8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2" r:id="rId12"/>
    <p:sldId id="265" r:id="rId13"/>
    <p:sldId id="266" r:id="rId14"/>
    <p:sldId id="283" r:id="rId15"/>
    <p:sldId id="267" r:id="rId16"/>
    <p:sldId id="268" r:id="rId17"/>
    <p:sldId id="269" r:id="rId18"/>
    <p:sldId id="270" r:id="rId19"/>
    <p:sldId id="271" r:id="rId20"/>
    <p:sldId id="272" r:id="rId21"/>
    <p:sldId id="284" r:id="rId22"/>
    <p:sldId id="273" r:id="rId23"/>
    <p:sldId id="274" r:id="rId24"/>
    <p:sldId id="286" r:id="rId25"/>
    <p:sldId id="285" r:id="rId26"/>
    <p:sldId id="275" r:id="rId27"/>
    <p:sldId id="288" r:id="rId28"/>
    <p:sldId id="287" r:id="rId29"/>
    <p:sldId id="289" r:id="rId30"/>
    <p:sldId id="276" r:id="rId31"/>
    <p:sldId id="290" r:id="rId32"/>
    <p:sldId id="291" r:id="rId33"/>
    <p:sldId id="277" r:id="rId34"/>
    <p:sldId id="292" r:id="rId35"/>
    <p:sldId id="293" r:id="rId36"/>
    <p:sldId id="294" r:id="rId37"/>
    <p:sldId id="278" r:id="rId38"/>
    <p:sldId id="295" r:id="rId39"/>
    <p:sldId id="296" r:id="rId40"/>
    <p:sldId id="297" r:id="rId41"/>
    <p:sldId id="279" r:id="rId42"/>
    <p:sldId id="298" r:id="rId43"/>
    <p:sldId id="299" r:id="rId44"/>
    <p:sldId id="300" r:id="rId45"/>
    <p:sldId id="280" r:id="rId46"/>
    <p:sldId id="301" r:id="rId47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110297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912618" y="4508500"/>
            <a:ext cx="11811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文字</a:t>
            </a:r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內文層級一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內文層級二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內文層級三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內文層級四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89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333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78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222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67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marL="3111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marL="3556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marL="4000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90736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>
                <a:effectLst>
                  <a:outerShdw blurRad="50800" dist="38100" dir="5400000" rotWithShape="0">
                    <a:srgbClr val="000000"/>
                  </a:outerShdw>
                </a:effectLst>
              </a:rPr>
              <a:t>認識資料型態-</a:t>
            </a:r>
            <a:r>
              <a:rPr sz="7200" dirty="0" err="1">
                <a:solidFill>
                  <a:srgbClr val="7030A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字串</a:t>
            </a:r>
            <a:r>
              <a:rPr sz="7200" dirty="0" err="1">
                <a:effectLst>
                  <a:outerShdw blurRad="50800" dist="38100" dir="5400000" rotWithShape="0">
                    <a:srgbClr val="000000"/>
                  </a:outerShdw>
                </a:effectLst>
              </a:rPr>
              <a:t>與日期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63" name="02_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029" y="3383569"/>
            <a:ext cx="9783900" cy="40746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2293006" y="2666087"/>
            <a:ext cx="5416331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※</a:t>
            </a:r>
            <a:r>
              <a:rPr lang="zh-TW" altLang="en-US" dirty="0"/>
              <a:t>常用的資料型態還有「字串」與「日期」：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814785" y="7511769"/>
            <a:ext cx="8748112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※</a:t>
            </a:r>
            <a:r>
              <a:rPr lang="zh-TW" altLang="en-US" dirty="0"/>
              <a:t>在</a:t>
            </a:r>
            <a:r>
              <a:rPr lang="en-US" altLang="zh-TW" dirty="0"/>
              <a:t>SQL</a:t>
            </a:r>
            <a:r>
              <a:rPr lang="zh-TW" altLang="en-US" dirty="0"/>
              <a:t>敘述中使用字串資料的時候，字串資料的前後要使用單引號或雙引號：</a:t>
            </a:r>
          </a:p>
        </p:txBody>
      </p:sp>
      <p:pic>
        <p:nvPicPr>
          <p:cNvPr id="1026" name="Picture 2" descr="https://www.codedata.com.tw/wp-content/uploads/2013/12/mysql_03_snap_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95" y="8309303"/>
            <a:ext cx="5173172" cy="9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6400" b="1" dirty="0" err="1" smtClean="0">
                <a:solidFill>
                  <a:schemeClr val="bg1">
                    <a:lumMod val="75000"/>
                  </a:schemeClr>
                </a:solidFill>
                <a:effectLst/>
              </a:rPr>
              <a:t>資料型態</a:t>
            </a:r>
            <a:r>
              <a:rPr sz="6400" b="1" dirty="0" err="1">
                <a:solidFill>
                  <a:schemeClr val="bg1">
                    <a:lumMod val="75000"/>
                  </a:schemeClr>
                </a:solidFill>
                <a:effectLst/>
              </a:rPr>
              <a:t>-</a:t>
            </a:r>
            <a:r>
              <a:rPr sz="6400" b="1" dirty="0" err="1" smtClean="0">
                <a:solidFill>
                  <a:schemeClr val="bg1">
                    <a:lumMod val="75000"/>
                  </a:schemeClr>
                </a:solidFill>
                <a:effectLst/>
              </a:rPr>
              <a:t>字串與日期</a:t>
            </a:r>
            <a:r>
              <a:rPr lang="zh-TW" altLang="en-US" sz="6400" b="1" dirty="0" smtClean="0">
                <a:solidFill>
                  <a:schemeClr val="bg1">
                    <a:lumMod val="75000"/>
                  </a:schemeClr>
                </a:solidFill>
                <a:effectLst/>
              </a:rPr>
              <a:t>以及</a:t>
            </a:r>
            <a:r>
              <a:rPr lang="en-US" altLang="zh-TW" sz="6400" b="1" dirty="0" smtClean="0">
                <a:solidFill>
                  <a:schemeClr val="bg1">
                    <a:lumMod val="75000"/>
                  </a:schemeClr>
                </a:solidFill>
                <a:effectLst/>
              </a:rPr>
              <a:t>NULL</a:t>
            </a:r>
            <a:endParaRPr sz="6400" b="1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60591" y="2277501"/>
            <a:ext cx="11683617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※</a:t>
            </a:r>
            <a:r>
              <a:rPr lang="zh-TW" altLang="en-US" dirty="0"/>
              <a:t>使用日期資料的時候，預設的格式是「年</a:t>
            </a:r>
            <a:r>
              <a:rPr lang="en-US" altLang="zh-TW" dirty="0"/>
              <a:t>-</a:t>
            </a:r>
            <a:r>
              <a:rPr lang="zh-TW" altLang="en-US" dirty="0"/>
              <a:t>月</a:t>
            </a:r>
            <a:r>
              <a:rPr lang="en-US" altLang="zh-TW" dirty="0"/>
              <a:t>-</a:t>
            </a:r>
            <a:r>
              <a:rPr lang="zh-TW" altLang="en-US" dirty="0"/>
              <a:t>日」。與字串資料一樣，前後也要使用單引號或雙引號：</a:t>
            </a:r>
          </a:p>
        </p:txBody>
      </p:sp>
      <p:pic>
        <p:nvPicPr>
          <p:cNvPr id="2050" name="Picture 2" descr="https://www.codedata.com.tw/wp-content/uploads/2013/12/mysql_03_snap_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4136645"/>
            <a:ext cx="11153010" cy="346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127452" y="7868576"/>
            <a:ext cx="9004905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※</a:t>
            </a:r>
            <a:r>
              <a:rPr lang="zh-TW" altLang="en-US" dirty="0"/>
              <a:t>另外一種資料型態是「</a:t>
            </a:r>
            <a:r>
              <a:rPr lang="en-US" altLang="zh-TW" dirty="0"/>
              <a:t>NULL</a:t>
            </a:r>
            <a:r>
              <a:rPr lang="zh-TW" altLang="en-US" dirty="0"/>
              <a:t>」，它不像數值、字串或日期資料型態是一個明確的資料，「</a:t>
            </a:r>
            <a:r>
              <a:rPr lang="en-US" altLang="zh-TW" dirty="0"/>
              <a:t>NULL</a:t>
            </a:r>
            <a:r>
              <a:rPr lang="zh-TW" altLang="en-US" dirty="0"/>
              <a:t>」是用來表示「不確定」、「未知」或「沒有」的資料：</a:t>
            </a:r>
          </a:p>
        </p:txBody>
      </p:sp>
      <p:pic>
        <p:nvPicPr>
          <p:cNvPr id="2052" name="Picture 4" descr="https://www.codedata.com.tw/wp-content/uploads/2013/12/mysql_03_snap_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46" y="2923102"/>
            <a:ext cx="6493821" cy="104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圓角矩形 9"/>
          <p:cNvSpPr/>
          <p:nvPr/>
        </p:nvSpPr>
        <p:spPr>
          <a:xfrm>
            <a:off x="6502399" y="6400799"/>
            <a:ext cx="740980" cy="34684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 dirty="0"/>
          </a:p>
        </p:txBody>
      </p:sp>
      <p:sp>
        <p:nvSpPr>
          <p:cNvPr id="11" name="圓角矩形 10"/>
          <p:cNvSpPr/>
          <p:nvPr/>
        </p:nvSpPr>
        <p:spPr>
          <a:xfrm>
            <a:off x="8450317" y="6400798"/>
            <a:ext cx="3490093" cy="89863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747049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查詢敘述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指定使用中的資料庫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只有SELECT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指定欄位與表格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指定需要的欄位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數學運算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別名</a:t>
            </a:r>
            <a:endParaRPr sz="36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lang="zh-TW" altLang="en-US" sz="6600" b="1" dirty="0">
                <a:solidFill>
                  <a:schemeClr val="bg1">
                    <a:lumMod val="75000"/>
                  </a:schemeClr>
                </a:solidFill>
              </a:rPr>
              <a:t>查詢敘述的基本語法：</a:t>
            </a:r>
            <a:endParaRPr sz="6600" b="1" dirty="0">
              <a:solidFill>
                <a:schemeClr val="bg1">
                  <a:lumMod val="75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3074" name="Picture 2" descr="https://www.codedata.com.tw/wp-content/uploads/2013/12/mysql_03_snap_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28" y="3398833"/>
            <a:ext cx="6644948" cy="27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001328" y="2330891"/>
            <a:ext cx="9004905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※</a:t>
            </a:r>
            <a:r>
              <a:rPr lang="zh-TW" altLang="en-US" dirty="0"/>
              <a:t>在執行資料庫的操作中，查詢算是最常見也是最複雜的工作，所以一個查詢敘述所使用到的子句也最多，下列是查詢敘述的基本語法：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004173" y="3640777"/>
            <a:ext cx="3350832" cy="2462213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※</a:t>
            </a:r>
            <a:r>
              <a:rPr lang="zh-TW" altLang="en-US" dirty="0"/>
              <a:t>這一章會討論「</a:t>
            </a:r>
            <a:r>
              <a:rPr lang="en-US" altLang="zh-TW" dirty="0"/>
              <a:t>SELECT</a:t>
            </a:r>
            <a:r>
              <a:rPr lang="zh-TW" altLang="en-US" dirty="0"/>
              <a:t>」、「</a:t>
            </a:r>
            <a:r>
              <a:rPr lang="en-US" altLang="zh-TW" dirty="0"/>
              <a:t>FROM</a:t>
            </a:r>
            <a:r>
              <a:rPr lang="zh-TW" altLang="en-US" dirty="0"/>
              <a:t>」、「</a:t>
            </a:r>
            <a:r>
              <a:rPr lang="en-US" altLang="zh-TW" dirty="0"/>
              <a:t>WHERE</a:t>
            </a:r>
            <a:r>
              <a:rPr lang="zh-TW" altLang="en-US" dirty="0"/>
              <a:t>」、「</a:t>
            </a:r>
            <a:r>
              <a:rPr lang="en-US" altLang="zh-TW" dirty="0"/>
              <a:t>ORDER BY</a:t>
            </a:r>
            <a:r>
              <a:rPr lang="zh-TW" altLang="en-US" dirty="0"/>
              <a:t>」和「</a:t>
            </a:r>
            <a:r>
              <a:rPr lang="en-US" altLang="zh-TW" dirty="0"/>
              <a:t>LIMIT</a:t>
            </a:r>
            <a:r>
              <a:rPr lang="zh-TW" altLang="en-US" dirty="0"/>
              <a:t>」五個子句組合起來的查詢敘述。其它的子句會在下一章繼續討論。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140782" y="6347836"/>
            <a:ext cx="8725996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※</a:t>
            </a:r>
            <a:r>
              <a:rPr lang="zh-TW" altLang="en-US" dirty="0"/>
              <a:t>在你使用「</a:t>
            </a:r>
            <a:r>
              <a:rPr lang="en-US" altLang="zh-TW" dirty="0"/>
              <a:t>SELECT</a:t>
            </a:r>
            <a:r>
              <a:rPr lang="zh-TW" altLang="en-US" dirty="0"/>
              <a:t>」搭配各種子句來查詢資料時，要特別注意子句使用的順序；即使子句的寫法都沒有出錯，如果順序不對了也會有錯誤訊息：</a:t>
            </a:r>
          </a:p>
        </p:txBody>
      </p:sp>
      <p:pic>
        <p:nvPicPr>
          <p:cNvPr id="3076" name="Picture 4" descr="https://www.codedata.com.tw/wp-content/uploads/2013/12/mysql_03_snap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82" y="7391622"/>
            <a:ext cx="4445000" cy="208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codedata.com.tw/wp-content/uploads/2013/12/mysql_03_snap_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05" y="7338565"/>
            <a:ext cx="5626646" cy="218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指定使用中的資料庫</a:t>
            </a:r>
          </a:p>
        </p:txBody>
      </p:sp>
      <p:pic>
        <p:nvPicPr>
          <p:cNvPr id="69" name="02_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0786" y="5208818"/>
            <a:ext cx="7190463" cy="4318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02_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6822" y="3539275"/>
            <a:ext cx="7616859" cy="132765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字方塊 4"/>
          <p:cNvSpPr txBox="1"/>
          <p:nvPr/>
        </p:nvSpPr>
        <p:spPr>
          <a:xfrm>
            <a:off x="954033" y="2376648"/>
            <a:ext cx="9813816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一個資料庫伺服器可以建立許多需要的資料庫，所以在你執行任何資料庫的操作前，通常要先指定使用的資料庫。下列是指定資料庫的指令：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861407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只有SELECT</a:t>
            </a:r>
          </a:p>
        </p:txBody>
      </p:sp>
      <p:pic>
        <p:nvPicPr>
          <p:cNvPr id="73" name="02_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600" y="4185361"/>
            <a:ext cx="9127412" cy="22508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954032" y="2429551"/>
            <a:ext cx="10106571" cy="130805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※</a:t>
            </a:r>
            <a:r>
              <a:rPr lang="zh-TW" altLang="en-US" dirty="0"/>
              <a:t>一個</a:t>
            </a:r>
            <a:r>
              <a:rPr lang="en-US" altLang="zh-TW" dirty="0"/>
              <a:t>SQL</a:t>
            </a:r>
            <a:r>
              <a:rPr lang="zh-TW" altLang="en-US" dirty="0"/>
              <a:t>查詢敘述一定要以「</a:t>
            </a:r>
            <a:r>
              <a:rPr lang="en-US" altLang="zh-TW" dirty="0"/>
              <a:t>SELECT</a:t>
            </a:r>
            <a:r>
              <a:rPr lang="zh-TW" altLang="en-US" dirty="0"/>
              <a:t>」子句開始，再搭配其它的子句完成查詢資料的工作。你可以單獨使用「</a:t>
            </a:r>
            <a:r>
              <a:rPr lang="en-US" altLang="zh-TW" dirty="0"/>
              <a:t>SELECT</a:t>
            </a:r>
            <a:r>
              <a:rPr lang="zh-TW" altLang="en-US" dirty="0"/>
              <a:t>」子句，只不過這樣的用法跟資料庫一點關係都沒有，它只不過把你輸入的內容顯示出來而已：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54032" y="6883971"/>
            <a:ext cx="10106571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 smtClean="0"/>
              <a:t>※</a:t>
            </a:r>
            <a:r>
              <a:rPr lang="zh-TW" altLang="en-US" dirty="0" smtClean="0"/>
              <a:t>例如</a:t>
            </a:r>
            <a:r>
              <a:rPr lang="zh-TW" altLang="en-US" dirty="0"/>
              <a:t>下列的查詢敘述，只是簡單的顯示字串和計算結果，並不會查詢資料庫中的資料：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52" y="7659867"/>
            <a:ext cx="7914290" cy="59908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指定欄位與表格</a:t>
            </a:r>
          </a:p>
        </p:txBody>
      </p:sp>
      <p:pic>
        <p:nvPicPr>
          <p:cNvPr id="76" name="02_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6265" y="3592154"/>
            <a:ext cx="8677901" cy="135749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1001329" y="2393689"/>
            <a:ext cx="10491733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一般所謂的查詢敘述，通常是查詢資料庫中的資料，所以「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SELECT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」子句會搭配「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FROM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」子句來使用，而「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SELECT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」後面可以指定「*」表示要查詢指定表格的所有欄位：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01327" y="5253427"/>
            <a:ext cx="10491733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如果目前使用中的資料庫為「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world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」，下列的敘述可以查詢「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world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」資料庫中，「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city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」表格的所有資料：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3800" y="6300575"/>
            <a:ext cx="3373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* FROM city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01326" y="6988893"/>
            <a:ext cx="10491733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資料庫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伺服器可以建立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許多資料庫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，所以在你執行任何資料庫的操作前，都要使用「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USE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」敘述指定一個使用中的資料庫。不過你也可以在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SQL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敘述中使用下列的語法來指定資料庫：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  <p:pic>
        <p:nvPicPr>
          <p:cNvPr id="4098" name="Picture 2" descr="https://www.codedata.com.tw/wp-content/uploads/2013/12/mysql_03_snap_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64" y="8071945"/>
            <a:ext cx="6502259" cy="15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指定需要的欄位</a:t>
            </a:r>
          </a:p>
        </p:txBody>
      </p:sp>
      <p:pic>
        <p:nvPicPr>
          <p:cNvPr id="79" name="02_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2351417"/>
            <a:ext cx="10482076" cy="1635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https://www.codedata.com.tw/wp-content/uploads/2013/12/mysql_03_snap_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16" y="5112922"/>
            <a:ext cx="5833120" cy="404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codedata.com.tw/wp-content/uploads/2013/12/mysql_03_snap_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5170522"/>
            <a:ext cx="5715000" cy="398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14016" y="4290216"/>
            <a:ext cx="5478298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如果你在「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SELECT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」後面使用「*」的話：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02400" y="4309267"/>
            <a:ext cx="5478298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你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可以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依照需要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決定要查詢哪些欄位和順序：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數學運算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87400" y="2286405"/>
            <a:ext cx="10737193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除了查詢表格中的欄位外，你可以加入任何需要的運算，這裡先討論一般常見的數學運算。下列是很常用來執行數學運算的運算子：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65" y="3407903"/>
            <a:ext cx="5887127" cy="275188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3621" y="6402546"/>
            <a:ext cx="10737193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以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000" b="1" dirty="0" err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cmdev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」的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員工表格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(</a:t>
            </a:r>
            <a:r>
              <a:rPr lang="en-US" altLang="zh-TW" sz="2000" b="1" dirty="0" err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emp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來說，想要計算員工的年薪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，使用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這些運算子來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完成查詢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工作：</a:t>
            </a:r>
          </a:p>
        </p:txBody>
      </p:sp>
      <p:pic>
        <p:nvPicPr>
          <p:cNvPr id="8194" name="Picture 2" descr="https://www.codedata.com.tw/wp-content/uploads/2013/12/mysql_03_snap_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19" y="7183909"/>
            <a:ext cx="8802339" cy="216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別名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76603" y="2423095"/>
            <a:ext cx="11651593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你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可以為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SELECT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」後面查詢的資料取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一個想要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的名稱，這個作法稱為「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別名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(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alias name)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」：</a:t>
            </a:r>
          </a:p>
        </p:txBody>
      </p:sp>
      <p:pic>
        <p:nvPicPr>
          <p:cNvPr id="9218" name="Picture 2" descr="https://www.codedata.com.tw/wp-content/uploads/2013/12/mysql_03_snap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3490035"/>
            <a:ext cx="10739533" cy="16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76603" y="5659130"/>
            <a:ext cx="8451632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取欄位別名會讓執行查詢後的結果，使用你自己取的名稱為欄位名稱：</a:t>
            </a:r>
          </a:p>
        </p:txBody>
      </p:sp>
      <p:pic>
        <p:nvPicPr>
          <p:cNvPr id="9220" name="Picture 4" descr="https://www.codedata.com.tw/wp-content/uploads/2013/12/mysql_03_snap_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3" y="6408177"/>
            <a:ext cx="8502273" cy="27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4294967295"/>
          </p:nvPr>
        </p:nvSpPr>
        <p:spPr>
          <a:xfrm>
            <a:off x="787326" y="7450848"/>
            <a:ext cx="11430000" cy="1562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 dirty="0" err="1">
                <a:solidFill>
                  <a:srgbClr val="0070C0"/>
                </a:solidFill>
                <a:effectLst/>
              </a:rPr>
              <a:t>第二章</a:t>
            </a:r>
            <a:r>
              <a:rPr sz="7200" dirty="0">
                <a:solidFill>
                  <a:srgbClr val="0070C0"/>
                </a:solidFill>
                <a:effectLst/>
              </a:rPr>
              <a:t> </a:t>
            </a:r>
            <a:r>
              <a:rPr lang="zh-TW" altLang="en-US" sz="7200" dirty="0" smtClean="0">
                <a:solidFill>
                  <a:srgbClr val="0070C0"/>
                </a:solidFill>
                <a:effectLst/>
              </a:rPr>
              <a:t>  </a:t>
            </a:r>
            <a:r>
              <a:rPr sz="7200" dirty="0" err="1" smtClean="0">
                <a:solidFill>
                  <a:srgbClr val="0070C0"/>
                </a:solidFill>
                <a:effectLst/>
              </a:rPr>
              <a:t>基礎查詢</a:t>
            </a:r>
            <a:endParaRPr sz="7200" dirty="0">
              <a:solidFill>
                <a:srgbClr val="0070C0"/>
              </a:solidFill>
              <a:effectLst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1370409" y="910166"/>
            <a:ext cx="10263834" cy="5531799"/>
            <a:chOff x="-190500" y="-190500"/>
            <a:chExt cx="10263833" cy="5531797"/>
          </a:xfrm>
        </p:grpSpPr>
        <p:pic>
          <p:nvPicPr>
            <p:cNvPr id="36" name="cover.001.jpg"/>
            <p:cNvPicPr/>
            <p:nvPr/>
          </p:nvPicPr>
          <p:blipFill>
            <a:blip r:embed="rId2">
              <a:alphaModFix amt="60167"/>
              <a:extLst/>
            </a:blip>
            <a:srcRect t="21017" b="9833"/>
            <a:stretch>
              <a:fillRect/>
            </a:stretch>
          </p:blipFill>
          <p:spPr>
            <a:xfrm>
              <a:off x="0" y="0"/>
              <a:ext cx="9882834" cy="51253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" name="圖片 34"/>
            <p:cNvPicPr/>
            <p:nvPr/>
          </p:nvPicPr>
          <p:blipFill>
            <a:blip r:embed="rId3">
              <a:alphaModFix amt="60167"/>
              <a:extLst/>
            </a:blip>
            <a:stretch>
              <a:fillRect/>
            </a:stretch>
          </p:blipFill>
          <p:spPr>
            <a:xfrm>
              <a:off x="-190500" y="-190500"/>
              <a:ext cx="10263834" cy="5531798"/>
            </a:xfrm>
            <a:prstGeom prst="rect">
              <a:avLst/>
            </a:prstGeom>
            <a:effectLst/>
          </p:spPr>
        </p:pic>
      </p:grpSp>
      <p:pic>
        <p:nvPicPr>
          <p:cNvPr id="38" name="Mysql_Logo2.png"/>
          <p:cNvPicPr/>
          <p:nvPr/>
        </p:nvPicPr>
        <p:blipFill>
          <a:blip r:embed="rId4">
            <a:alphaModFix amt="34965"/>
            <a:extLst/>
          </a:blip>
          <a:stretch>
            <a:fillRect/>
          </a:stretch>
        </p:blipFill>
        <p:spPr>
          <a:xfrm>
            <a:off x="9454191" y="4183842"/>
            <a:ext cx="1941995" cy="1944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Mariadb-seal-shaded-browntext-alt.png"/>
          <p:cNvPicPr/>
          <p:nvPr/>
        </p:nvPicPr>
        <p:blipFill>
          <a:blip r:embed="rId5">
            <a:alphaModFix amt="34965"/>
            <a:extLst/>
          </a:blip>
          <a:srcRect b="30270"/>
          <a:stretch>
            <a:fillRect/>
          </a:stretch>
        </p:blipFill>
        <p:spPr>
          <a:xfrm>
            <a:off x="1190823" y="4561945"/>
            <a:ext cx="3124201" cy="163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條件查詢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idx="1"/>
          </p:nvPr>
        </p:nvSpPr>
        <p:spPr>
          <a:xfrm>
            <a:off x="1244601" y="1953589"/>
            <a:ext cx="11430000" cy="5715000"/>
          </a:xfrm>
          <a:prstGeom prst="rect">
            <a:avLst/>
          </a:prstGeom>
        </p:spPr>
        <p:txBody>
          <a:bodyPr/>
          <a:lstStyle/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比較運算子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邏輯運算子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其它條件運算子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NULL值的判斷</a:t>
            </a:r>
            <a:r>
              <a:rPr sz="3600" dirty="0">
                <a:effectLst/>
              </a:rPr>
              <a:t>	</a:t>
            </a: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字串樣式</a:t>
            </a:r>
            <a:endParaRPr sz="36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lang="zh-TW" altLang="en-US" sz="6600" b="1" dirty="0" smtClean="0"/>
              <a:t>條件</a:t>
            </a:r>
            <a:r>
              <a:rPr lang="zh-TW" altLang="en-US" sz="6600" b="1" dirty="0"/>
              <a:t>查詢</a:t>
            </a:r>
            <a:endParaRPr sz="6600" b="1" dirty="0"/>
          </a:p>
        </p:txBody>
      </p:sp>
      <p:pic>
        <p:nvPicPr>
          <p:cNvPr id="10242" name="Picture 2" descr="https://www.codedata.com.tw/wp-content/uploads/2013/12/mysql_03_snap_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99" y="3731174"/>
            <a:ext cx="9391259" cy="2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976147" y="2307680"/>
            <a:ext cx="10816459" cy="130805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使用「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SELECT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」和「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FROM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」執行的查詢敘述，是把你在「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FROM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」子句指定表格裡所有的紀錄傳回來。資料庫最大的好處就是可以隨時依照需要查詢部份紀錄資料，你可以搭配「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WHERE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」子句執行查詢條件的設定：</a:t>
            </a:r>
          </a:p>
        </p:txBody>
      </p:sp>
    </p:spTree>
    <p:extLst>
      <p:ext uri="{BB962C8B-B14F-4D97-AF65-F5344CB8AC3E}">
        <p14:creationId xmlns:p14="http://schemas.microsoft.com/office/powerpoint/2010/main" val="42770702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比較運算子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87399" y="2202865"/>
            <a:ext cx="5093139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要使用「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WHERE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」執行查詢條件的設定，你會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使用右圖的基礎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的比較運算子：</a:t>
            </a:r>
          </a:p>
        </p:txBody>
      </p:sp>
      <p:pic>
        <p:nvPicPr>
          <p:cNvPr id="11266" name="Picture 2" descr="https://www.codedata.com.tw/wp-content/uploads/2013/12/mysql_03_snap_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4" y="4206907"/>
            <a:ext cx="5834336" cy="449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66464" y="8991901"/>
            <a:ext cx="7551946" cy="40011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註：「</a:t>
            </a:r>
            <a:r>
              <a:rPr lang="en-US" altLang="zh-TW" sz="20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&lt;=&gt;</a:t>
            </a:r>
            <a:r>
              <a:rPr lang="zh-TW" altLang="en-US" sz="20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」運算子在後面「</a:t>
            </a:r>
            <a:r>
              <a:rPr lang="en-US" altLang="zh-TW" sz="20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NULL</a:t>
            </a:r>
            <a:r>
              <a:rPr lang="zh-TW" altLang="en-US" sz="20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值的判斷」會討論。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87400" y="3397247"/>
            <a:ext cx="9633608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使用這些基礎的比較運算子就可以完成一些簡單的條件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設定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(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包含日期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資料型態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endParaRPr lang="zh-TW" altLang="en-US" sz="2000" b="1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910" y="1122817"/>
            <a:ext cx="5351517" cy="2160096"/>
          </a:xfrm>
          <a:prstGeom prst="rect">
            <a:avLst/>
          </a:prstGeom>
        </p:spPr>
      </p:pic>
      <p:pic>
        <p:nvPicPr>
          <p:cNvPr id="11268" name="Picture 4" descr="https://www.codedata.com.tw/wp-content/uploads/2013/12/mysql_03_snap_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75" y="4227211"/>
            <a:ext cx="5845014" cy="39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613974" y="254000"/>
            <a:ext cx="11430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邏輯運算子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(1)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3974" y="2273235"/>
            <a:ext cx="6669693" cy="130805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查詢條件的設定，有時候會像前面討論的單一條件一樣，並不會太複雜；不過也很常遇到在一個查詢的需求中，需要設定一個以上的條件，那你就會用到下列的運算子：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559" y="1441241"/>
            <a:ext cx="5249042" cy="2187348"/>
          </a:xfrm>
          <a:prstGeom prst="rect">
            <a:avLst/>
          </a:prstGeom>
        </p:spPr>
      </p:pic>
      <p:pic>
        <p:nvPicPr>
          <p:cNvPr id="13314" name="Picture 2" descr="https://www.codedata.com.tw/wp-content/uploads/2013/12/mysql_03_snap_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73" y="3703690"/>
            <a:ext cx="9349833" cy="291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482595" y="6831908"/>
            <a:ext cx="9922646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如果想要查詢國家代碼是「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TWN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」，而且人口數量小於十萬的城市，就必須設定兩個條件，而兩個條件之間，依照「而且」的需求，使用「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AND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」來結合兩個條件：</a:t>
            </a:r>
          </a:p>
        </p:txBody>
      </p:sp>
      <p:pic>
        <p:nvPicPr>
          <p:cNvPr id="13316" name="Picture 4" descr="https://www.codedata.com.tw/wp-content/uploads/2013/12/mysql_03_snap_2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73" y="7965633"/>
            <a:ext cx="8514261" cy="178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613974" y="254000"/>
            <a:ext cx="11430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邏輯運算子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(2)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3974" y="2465594"/>
            <a:ext cx="10011985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如果想要查詢國家代碼是「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TWN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」或是「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USA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」的城市，在兩個條件之間依照「或」的需求，使用「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OR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」來結合兩個條件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endParaRPr lang="zh-TW" altLang="en-US" sz="2000" b="1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8361" y="5321889"/>
            <a:ext cx="9922646" cy="130805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在邏輯運算子的介紹中，它們也同樣有「優先順序」的。如果你想要查詢在歐洲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(Europe)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或非洲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(</a:t>
            </a:r>
            <a:r>
              <a:rPr lang="en-US" altLang="zh-TW" sz="2000" b="1" dirty="0" err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Aftica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國家，而且人口數要小於一萬。使用下列的查詢條件所得到的資料，跟你想要的卻不一樣：</a:t>
            </a:r>
          </a:p>
        </p:txBody>
      </p:sp>
      <p:pic>
        <p:nvPicPr>
          <p:cNvPr id="14338" name="Picture 2" descr="https://www.codedata.com.tw/wp-content/uploads/2013/12/mysql_03_snap_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73" y="3665847"/>
            <a:ext cx="6597823" cy="137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www.codedata.com.tw/wp-content/uploads/2013/12/mysql_03_snap_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1" y="7131529"/>
            <a:ext cx="9908617" cy="185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754431" y="7131529"/>
            <a:ext cx="2398563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會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造成錯誤的結果！</a:t>
            </a:r>
            <a:endParaRPr lang="zh-TW" altLang="en-US" sz="2000" b="1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75136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邏輯運算子</a:t>
            </a:r>
            <a:r>
              <a:rPr 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(3)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7400" y="3209308"/>
            <a:ext cx="11020972" cy="130805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如果有多個查詢條件的設定，全部都是「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AND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」或全部都是「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OR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」的話，就沒有這類問題；如果查詢條件中，有「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AND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」和「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OR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」同時出現的話，就要依照你的需要，視情況加上左右刮號來控制條件的設定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endParaRPr lang="zh-TW" altLang="en-US" sz="2000" b="1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15362" name="Picture 2" descr="https://www.codedata.com.tw/wp-content/uploads/2013/12/mysql_03_snap_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5588823"/>
            <a:ext cx="11154013" cy="197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19765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其它條件運算子</a:t>
            </a:r>
            <a:r>
              <a:rPr 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(1)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448" y="2452401"/>
            <a:ext cx="3048000" cy="301789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13979" y="3307322"/>
            <a:ext cx="7599855" cy="130805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400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400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一般的條件和邏輯運算子，已經可以應付大部份的查詢條件需求。下列還有一些可以用在特殊用途或是提供替代寫法的條件設定：</a:t>
            </a:r>
            <a:endParaRPr lang="zh-TW" altLang="en-US" sz="2400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87400" y="5712783"/>
            <a:ext cx="7426434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BETWEEN … AND …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」用來執行一個指定範圍條件的設定：</a:t>
            </a:r>
          </a:p>
        </p:txBody>
      </p:sp>
      <p:pic>
        <p:nvPicPr>
          <p:cNvPr id="12292" name="Picture 4" descr="https://www.codedata.com.tw/wp-content/uploads/2013/12/mysql_03_snap_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6538345"/>
            <a:ext cx="7997822" cy="24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其它條件運算子</a:t>
            </a:r>
            <a:r>
              <a:rPr 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(2)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61275" y="2582038"/>
            <a:ext cx="10737193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如果查詢人口在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八萬到九萬之間的城市資料，可以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有兩種寫法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，它們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執行的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結果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是一樣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的：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29747" y="5795537"/>
            <a:ext cx="11257455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使用「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BETWEEN … AND …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」的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條件會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包含指定的資料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，下列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兩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個條件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所得到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的果就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不一樣了：</a:t>
            </a:r>
          </a:p>
        </p:txBody>
      </p:sp>
      <p:pic>
        <p:nvPicPr>
          <p:cNvPr id="17410" name="Picture 2" descr="https://www.codedata.com.tw/wp-content/uploads/2013/12/mysql_03_snap_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5" y="3303740"/>
            <a:ext cx="7363373" cy="230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3" y="6517239"/>
            <a:ext cx="8408489" cy="31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2586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其它條件運算子</a:t>
            </a:r>
            <a:r>
              <a:rPr 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(3)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50917" y="2362037"/>
            <a:ext cx="9712435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BETWEEN … AND …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」使用在日期資料時，也可以完成某一個日期範圍的判斷：</a:t>
            </a:r>
          </a:p>
        </p:txBody>
      </p:sp>
      <p:pic>
        <p:nvPicPr>
          <p:cNvPr id="16386" name="Picture 2" descr="https://www.codedata.com.tw/wp-content/uploads/2013/12/mysql_03_snap_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17" y="3065827"/>
            <a:ext cx="8151648" cy="325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19537" y="6530219"/>
            <a:ext cx="6075856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IN (…)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」使用在一組成員資料的比對條件設定：</a:t>
            </a:r>
          </a:p>
        </p:txBody>
      </p:sp>
      <p:pic>
        <p:nvPicPr>
          <p:cNvPr id="16388" name="Picture 4" descr="https://www.codedata.com.tw/wp-content/uploads/2013/12/mysql_03_snap_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08" y="7350956"/>
            <a:ext cx="8029357" cy="21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16347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其它條件運算子</a:t>
            </a:r>
            <a:r>
              <a:rPr 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(4)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50917" y="2878269"/>
            <a:ext cx="10067010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下列兩個查詢敘述，都可以得到國家代碼是「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TWN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USA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JPN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ITA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KOR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」的城市資料，可是使用「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IN (…)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」來設定條件的話，看起來會簡潔很多：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550917" y="4208192"/>
            <a:ext cx="10067010" cy="3911051"/>
            <a:chOff x="550917" y="4208192"/>
            <a:chExt cx="10067010" cy="3911051"/>
          </a:xfrm>
        </p:grpSpPr>
        <p:pic>
          <p:nvPicPr>
            <p:cNvPr id="18434" name="Picture 2" descr="https://www.codedata.com.tw/wp-content/uploads/2013/12/mysql_03_snap_3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17" y="4208192"/>
              <a:ext cx="10067010" cy="3911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圓角矩形 8"/>
            <p:cNvSpPr/>
            <p:nvPr/>
          </p:nvSpPr>
          <p:spPr>
            <a:xfrm>
              <a:off x="5584422" y="7535915"/>
              <a:ext cx="4883881" cy="50449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 dirty="0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1607132" y="4871543"/>
              <a:ext cx="3690082" cy="168690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287805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基礎查詢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認識資料庫結構的基本概念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查詢敘述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條件查詢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排序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限制查詢數量與排除重複資料</a:t>
            </a:r>
            <a:endParaRPr sz="36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>
                <a:effectLst>
                  <a:outerShdw blurRad="50800" dist="38100" dir="5400000" rotWithShape="0">
                    <a:srgbClr val="000000"/>
                  </a:outerShdw>
                </a:effectLst>
              </a:rPr>
              <a:t>NULL</a:t>
            </a: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值的判斷</a:t>
            </a:r>
            <a:r>
              <a:rPr 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(1)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7400" y="2531428"/>
            <a:ext cx="10067010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在國家表格中，有一個儲存平均壽命的欄位「</a:t>
            </a:r>
            <a:r>
              <a:rPr lang="en-US" altLang="zh-TW" sz="2000" b="1" dirty="0" err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LifeExpectancy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」，不過資料庫中的資料並沒有很完整，所以有一些國家是沒有這個資料的，所以會使用「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NULL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」值來表示：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943851" y="3674427"/>
            <a:ext cx="8288659" cy="5406511"/>
            <a:chOff x="943851" y="3674427"/>
            <a:chExt cx="8288659" cy="5406511"/>
          </a:xfrm>
        </p:grpSpPr>
        <p:pic>
          <p:nvPicPr>
            <p:cNvPr id="20482" name="Picture 2" descr="https://www.codedata.com.tw/wp-content/uploads/2013/12/mysql_03_snap_3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51" y="3674427"/>
              <a:ext cx="8288659" cy="5406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圓角矩形 5"/>
            <p:cNvSpPr/>
            <p:nvPr/>
          </p:nvSpPr>
          <p:spPr>
            <a:xfrm>
              <a:off x="4176910" y="4969828"/>
              <a:ext cx="631572" cy="379580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 dirty="0"/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>
                <a:effectLst>
                  <a:outerShdw blurRad="50800" dist="38100" dir="5400000" rotWithShape="0">
                    <a:srgbClr val="000000"/>
                  </a:outerShdw>
                </a:effectLst>
              </a:rPr>
              <a:t>NULL</a:t>
            </a: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值的判斷</a:t>
            </a:r>
            <a:r>
              <a:rPr 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(2)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7400" y="2531428"/>
            <a:ext cx="10067010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如果想要查詢沒有平均壽命資料的國家，也就是平均壽命的欄位值是「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NULL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」，你可能會使用下列的敘述：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790592"/>
            <a:ext cx="4716944" cy="117923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87400" y="5101835"/>
            <a:ext cx="10500710" cy="974626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上列的敘述執行以後，並沒有傳回任何紀錄，這表示並沒有資料符合你設定的查詢條件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en-US" altLang="zh-TW" sz="2000" b="1" dirty="0" smtClean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所以「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NULL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」值的判斷，不可以使用判斷一般資料的條件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設定 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＝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，應該如下作法：</a:t>
            </a:r>
            <a:endParaRPr lang="zh-TW" altLang="en-US" sz="2000" b="1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736047" y="4530680"/>
            <a:ext cx="7833764" cy="4770978"/>
            <a:chOff x="736047" y="4530680"/>
            <a:chExt cx="7833764" cy="4770978"/>
          </a:xfrm>
        </p:grpSpPr>
        <p:pic>
          <p:nvPicPr>
            <p:cNvPr id="19459" name="Picture 3" descr="https://www.codedata.com.tw/wp-content/uploads/2013/12/mysql_03_snap_3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047" y="6342937"/>
              <a:ext cx="7833764" cy="286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圓角矩形 10"/>
            <p:cNvSpPr/>
            <p:nvPr/>
          </p:nvSpPr>
          <p:spPr>
            <a:xfrm>
              <a:off x="4571049" y="8797160"/>
              <a:ext cx="2018937" cy="50449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 dirty="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1791063" y="7546397"/>
              <a:ext cx="1393572" cy="4782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 dirty="0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234243" y="4530680"/>
              <a:ext cx="1157565" cy="4782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358923" y="6545157"/>
            <a:ext cx="6733229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欄名 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IS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NULL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同  欄名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&lt;=&gt;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NULL 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zh-TW" altLang="en-US" sz="2000" b="1" dirty="0" smtClean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不能使用  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欄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名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=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NULL</a:t>
            </a:r>
            <a:endParaRPr lang="zh-TW" altLang="en-US" sz="2000" b="1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960815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>
                <a:effectLst>
                  <a:outerShdw blurRad="50800" dist="38100" dir="5400000" rotWithShape="0">
                    <a:srgbClr val="000000"/>
                  </a:outerShdw>
                </a:effectLst>
              </a:rPr>
              <a:t>NULL</a:t>
            </a: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值的判斷</a:t>
            </a:r>
            <a:r>
              <a:rPr 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3</a:t>
            </a:r>
            <a:r>
              <a:rPr 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7400" y="2694510"/>
            <a:ext cx="10067010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註：「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&lt;=&gt;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」在判斷一般資料的時候，跟「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=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」完全一樣；不過它用在判斷「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NULL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」資料的時候，效果跟「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IS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」一樣。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87400" y="3906374"/>
            <a:ext cx="10067010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如果換成要查詢「有」平均壽命資料的國家，也就是平均壽命的欄位值不是「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NULL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」：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787399" y="4813687"/>
            <a:ext cx="10176087" cy="3589339"/>
            <a:chOff x="787399" y="4687559"/>
            <a:chExt cx="10176087" cy="3589339"/>
          </a:xfrm>
        </p:grpSpPr>
        <p:pic>
          <p:nvPicPr>
            <p:cNvPr id="21506" name="Picture 2" descr="https://www.codedata.com.tw/wp-content/uploads/2013/12/mysql_03_snap_3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99" y="4687559"/>
              <a:ext cx="10176087" cy="3557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群組 1"/>
            <p:cNvGrpSpPr/>
            <p:nvPr/>
          </p:nvGrpSpPr>
          <p:grpSpPr>
            <a:xfrm>
              <a:off x="1231461" y="6298252"/>
              <a:ext cx="7029669" cy="1978646"/>
              <a:chOff x="1231461" y="6345548"/>
              <a:chExt cx="7029669" cy="1978646"/>
            </a:xfrm>
          </p:grpSpPr>
          <p:sp>
            <p:nvSpPr>
              <p:cNvPr id="7" name="圓角矩形 6"/>
              <p:cNvSpPr/>
              <p:nvPr/>
            </p:nvSpPr>
            <p:spPr>
              <a:xfrm>
                <a:off x="5761419" y="7866994"/>
                <a:ext cx="2499711" cy="457200"/>
              </a:xfrm>
              <a:prstGeom prst="round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 dirty="0"/>
              </a:p>
            </p:txBody>
          </p:sp>
          <p:sp>
            <p:nvSpPr>
              <p:cNvPr id="8" name="圓角矩形 7"/>
              <p:cNvSpPr/>
              <p:nvPr/>
            </p:nvSpPr>
            <p:spPr>
              <a:xfrm>
                <a:off x="1231461" y="6345548"/>
                <a:ext cx="2499711" cy="780466"/>
              </a:xfrm>
              <a:prstGeom prst="round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 dirty="0"/>
              </a:p>
            </p:txBody>
          </p:sp>
        </p:grpSp>
      </p:grpSp>
      <p:sp>
        <p:nvSpPr>
          <p:cNvPr id="10" name="文字方塊 9"/>
          <p:cNvSpPr txBox="1"/>
          <p:nvPr/>
        </p:nvSpPr>
        <p:spPr>
          <a:xfrm>
            <a:off x="1231461" y="8685513"/>
            <a:ext cx="5342760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欄名 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IS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NOT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NULL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zh-TW" altLang="en-US" sz="2000" b="1" dirty="0" smtClean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不能使用   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欄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名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&lt;&gt;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NULL</a:t>
            </a:r>
            <a:endParaRPr lang="zh-TW" altLang="en-US" sz="2000" b="1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533444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字串樣式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(1)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9745" y="2610574"/>
            <a:ext cx="10067010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在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使用字串資料的條件判斷時，會有一種很常見、也比較特殊的需求，像是「想要查詢名稱以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字元開始的城市」，如果你使用下列的查詢敘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5" y="3800796"/>
            <a:ext cx="4550049" cy="44012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29745" y="4434116"/>
            <a:ext cx="10067010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這樣的查詢條件，當然不是「名稱以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字元開始的城市」，而是名稱只有一個「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」字元的城市。所以這類的查詢就會使用下列這個特殊的條件設定：</a:t>
            </a:r>
          </a:p>
        </p:txBody>
      </p:sp>
      <p:pic>
        <p:nvPicPr>
          <p:cNvPr id="22530" name="Picture 2" descr="https://www.codedata.com.tw/wp-content/uploads/2013/12/mysql_03_snap_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5" y="5549451"/>
            <a:ext cx="9791262" cy="152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527421" y="7285595"/>
            <a:ext cx="10067010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上列語法中，在「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LIKE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」後面的「樣版」字串中，會使用到下列兩種「樣版字元」：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692" y="7992608"/>
            <a:ext cx="3838558" cy="13248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字串樣式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(2)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80697" y="2406590"/>
            <a:ext cx="5636324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所以要查詢「名稱以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字元開始的城市」的話：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641754" y="2357135"/>
            <a:ext cx="5575646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參考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左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列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的作法，就可以延伸出其它的查詢條件設定了：</a:t>
            </a:r>
          </a:p>
        </p:txBody>
      </p:sp>
      <p:pic>
        <p:nvPicPr>
          <p:cNvPr id="23556" name="Picture 4" descr="https://www.codedata.com.tw/wp-content/uploads/2013/12/mysql_03_snap_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9" y="3280465"/>
            <a:ext cx="5636324" cy="426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660060" y="3585960"/>
            <a:ext cx="6200041" cy="5463453"/>
            <a:chOff x="6502400" y="3585960"/>
            <a:chExt cx="6200041" cy="5463453"/>
          </a:xfrm>
        </p:grpSpPr>
        <p:pic>
          <p:nvPicPr>
            <p:cNvPr id="12" name="Picture 2" descr="https://www.codedata.com.tw/wp-content/uploads/2013/12/mysql_03_snap_4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2400" y="3585960"/>
              <a:ext cx="6200041" cy="5463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橢圓 1"/>
            <p:cNvSpPr/>
            <p:nvPr/>
          </p:nvSpPr>
          <p:spPr>
            <a:xfrm>
              <a:off x="8468333" y="4411873"/>
              <a:ext cx="594022" cy="504496"/>
            </a:xfrm>
            <a:prstGeom prst="ellipse">
              <a:avLst/>
            </a:prstGeom>
            <a:noFill/>
            <a:ln w="25400" cap="flat">
              <a:solidFill>
                <a:srgbClr val="0000FF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9132566" y="6193593"/>
              <a:ext cx="594022" cy="504496"/>
            </a:xfrm>
            <a:prstGeom prst="ellipse">
              <a:avLst/>
            </a:prstGeom>
            <a:noFill/>
            <a:ln w="25400" cap="flat">
              <a:solidFill>
                <a:srgbClr val="0000FF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9635078" y="8091244"/>
              <a:ext cx="798880" cy="504496"/>
            </a:xfrm>
            <a:prstGeom prst="ellipse">
              <a:avLst/>
            </a:prstGeom>
            <a:noFill/>
            <a:ln w="25400" cap="flat">
              <a:solidFill>
                <a:srgbClr val="0000FF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740102" y="7733971"/>
            <a:ext cx="7039901" cy="1410643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w%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」表示第一個字元是「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」就符合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條件</a:t>
            </a:r>
            <a:endParaRPr lang="en-US" altLang="zh-TW" sz="2000" b="1" dirty="0" smtClean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 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%w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」表示最後一個字元是「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」就符合條件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；</a:t>
            </a:r>
            <a:endParaRPr lang="en-US" altLang="zh-TW" sz="2000" b="1" dirty="0" smtClean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%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w%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」表示不論在什麼位置有「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」字元，都符合條件。</a:t>
            </a:r>
          </a:p>
        </p:txBody>
      </p:sp>
    </p:spTree>
    <p:extLst>
      <p:ext uri="{BB962C8B-B14F-4D97-AF65-F5344CB8AC3E}">
        <p14:creationId xmlns:p14="http://schemas.microsoft.com/office/powerpoint/2010/main" val="105942554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字串樣式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(3)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07484" y="2489504"/>
            <a:ext cx="5558069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另外一種樣版字元「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_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」表示一個任何字元：</a:t>
            </a:r>
          </a:p>
        </p:txBody>
      </p:sp>
      <p:pic>
        <p:nvPicPr>
          <p:cNvPr id="24578" name="Picture 2" descr="https://www.codedata.com.tw/wp-content/uploads/2013/12/mysql_03_snap_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" y="3360788"/>
            <a:ext cx="7355339" cy="259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www.codedata.com.tw/wp-content/uploads/2013/12/mysql_03_snap_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4" y="6513300"/>
            <a:ext cx="7524959" cy="24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30947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字串樣式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(4)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27420" y="2361414"/>
            <a:ext cx="6614358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甚至像查詢「名稱是三十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(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包含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個字元以上的城市」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endParaRPr lang="zh-TW" altLang="en-US" sz="2000" b="1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79215" y="7209200"/>
            <a:ext cx="8994952" cy="2257028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2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上列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的查詢條件的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需求的替代作法：</a:t>
            </a:r>
            <a:endParaRPr lang="en-US" altLang="zh-TW" sz="2000" b="1" dirty="0" smtClean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l" fontAlgn="auto" latinLnBrk="1">
              <a:lnSpc>
                <a:spcPts val="2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SELECT 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name FROM city WHERE  LENGTH(name) &gt;= 20;</a:t>
            </a:r>
          </a:p>
          <a:p>
            <a:pPr algn="l" fontAlgn="auto" latinLnBrk="1">
              <a:lnSpc>
                <a:spcPts val="2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SELECT name FROM city WHERE  name LIKE CONCAT(REPEAT('_', 20),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'%');</a:t>
            </a:r>
          </a:p>
          <a:p>
            <a:pPr algn="l" fontAlgn="auto" latinLnBrk="1">
              <a:lnSpc>
                <a:spcPts val="2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SELECT name FROM city WHERE  name REGEXP ‘^.{20}'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;</a:t>
            </a:r>
          </a:p>
          <a:p>
            <a:pPr algn="l" fontAlgn="auto" latinLnBrk="1">
              <a:lnSpc>
                <a:spcPts val="2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1700" b="1" dirty="0" smtClean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^</a:t>
            </a:r>
            <a:r>
              <a:rPr lang="zh-TW" altLang="en-US" sz="1700" b="1" dirty="0" smtClean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    ：表示開頭。這個正則必須從字串的第一個字元開始比對。</a:t>
            </a:r>
          </a:p>
          <a:p>
            <a:pPr algn="l" fontAlgn="auto" latinLnBrk="1">
              <a:lnSpc>
                <a:spcPts val="2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1700" b="1" dirty="0" smtClean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.</a:t>
            </a:r>
            <a:r>
              <a:rPr lang="zh-TW" altLang="en-US" sz="1700" b="1" dirty="0" smtClean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     ：表示</a:t>
            </a:r>
            <a:r>
              <a:rPr lang="zh-TW" altLang="en-US" sz="1700" b="1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任意一個字元（除了換行）。</a:t>
            </a:r>
          </a:p>
          <a:p>
            <a:pPr algn="l" fontAlgn="auto" latinLnBrk="1">
              <a:lnSpc>
                <a:spcPts val="2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1700" b="1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{20}</a:t>
            </a:r>
            <a:r>
              <a:rPr lang="zh-TW" altLang="en-US" sz="1700" b="1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：表示前面的項目（</a:t>
            </a:r>
            <a:r>
              <a:rPr lang="en-US" altLang="zh-TW" sz="1700" b="1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.</a:t>
            </a:r>
            <a:r>
              <a:rPr lang="zh-TW" altLang="en-US" sz="1700" b="1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）重複 </a:t>
            </a:r>
            <a:r>
              <a:rPr lang="en-US" altLang="zh-TW" sz="1700" b="1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20 </a:t>
            </a:r>
            <a:r>
              <a:rPr lang="zh-TW" altLang="en-US" sz="1700" b="1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次</a:t>
            </a:r>
            <a:r>
              <a:rPr lang="zh-TW" altLang="en-US" sz="1700" b="1" dirty="0" smtClean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zh-TW" altLang="en-US" sz="1700" b="1" dirty="0">
              <a:solidFill>
                <a:srgbClr val="0080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25602" name="Picture 2" descr="https://www.codedata.com.tw/wp-content/uploads/2013/12/mysql_03_snap_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0" y="3063795"/>
            <a:ext cx="10398083" cy="388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83744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排序</a:t>
            </a:r>
            <a:r>
              <a:rPr lang="zh-TW" alt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 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ORDER BY (1)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106" name="02_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3369345"/>
            <a:ext cx="11232910" cy="202245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787400" y="2651208"/>
            <a:ext cx="9066047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一般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的查詢通常會有資料排序上的需求，所以你會使用「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ORDER BY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」子句：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87399" y="5719330"/>
            <a:ext cx="8829566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如果你希望在查詢城市資料的時候，資料庫會依照國家代碼幫你排序的話：</a:t>
            </a:r>
          </a:p>
        </p:txBody>
      </p:sp>
      <p:pic>
        <p:nvPicPr>
          <p:cNvPr id="26626" name="Picture 2" descr="https://www.codedata.com.tw/wp-content/uploads/2013/12/mysql_03_snap_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99" y="6421703"/>
            <a:ext cx="10075042" cy="305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排序</a:t>
            </a:r>
            <a:r>
              <a:rPr lang="zh-TW" alt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 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ORDER BY (2)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7400" y="2651208"/>
            <a:ext cx="5392683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你也可以指定資料排列的順序為由大到小：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87398" y="4728837"/>
            <a:ext cx="7394905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ORDER BY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」子句後面可以依照需求指定多個排序的資料：</a:t>
            </a:r>
          </a:p>
        </p:txBody>
      </p:sp>
      <p:pic>
        <p:nvPicPr>
          <p:cNvPr id="27650" name="Picture 2" descr="https://www.codedata.com.tw/wp-content/uploads/2013/12/mysql_03_snap_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98" y="3332388"/>
            <a:ext cx="6788128" cy="10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www.codedata.com.tw/wp-content/uploads/2013/12/mysql_03_snap_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98" y="5413604"/>
            <a:ext cx="9066049" cy="398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01763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排序</a:t>
            </a:r>
            <a:r>
              <a:rPr lang="zh-TW" alt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 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ORDER BY (3)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7400" y="2367330"/>
            <a:ext cx="11430000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ORDER BY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」子句後面指定多個排序資料的時候，都可以依照需求，各自指定資料排列的方式：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87400" y="5144773"/>
            <a:ext cx="9523248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ORDER BY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」子句指定的資料可以是欄位名稱、編號、運算式或是欄位別名：</a:t>
            </a:r>
          </a:p>
        </p:txBody>
      </p:sp>
      <p:pic>
        <p:nvPicPr>
          <p:cNvPr id="28674" name="Picture 2" descr="https://www.codedata.com.tw/wp-content/uploads/2013/12/mysql_03_snap_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3059122"/>
            <a:ext cx="8079490" cy="174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www.codedata.com.tw/wp-content/uploads/2013/12/mysql_03_snap_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99" y="5833241"/>
            <a:ext cx="8987221" cy="39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0208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認識資料庫結構的基本概念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787400" y="2692400"/>
            <a:ext cx="11430000" cy="4658139"/>
          </a:xfrm>
          <a:prstGeom prst="rect">
            <a:avLst/>
          </a:prstGeom>
        </p:spPr>
        <p:txBody>
          <a:bodyPr/>
          <a:lstStyle/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表格、紀錄與欄位</a:t>
            </a:r>
            <a:endParaRPr sz="3600" dirty="0">
              <a:effectLst/>
            </a:endParaRPr>
          </a:p>
          <a:p>
            <a:pPr lvl="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>
                <a:effectLst/>
              </a:rPr>
              <a:t>認識資料型態</a:t>
            </a:r>
            <a:endParaRPr sz="36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排序</a:t>
            </a:r>
            <a:r>
              <a:rPr lang="zh-TW" alt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 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ORDER BY (4)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7399" y="2804075"/>
            <a:ext cx="7205717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雖然比較不會有下列這樣的需求，不過你還是可以這樣作：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87399" y="7490661"/>
            <a:ext cx="9523248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註：資料排列的順序在「第六章、字元集與資料庫」與「第七章、儲存引擎與資料型態」中進一步詳細的討論。</a:t>
            </a:r>
          </a:p>
        </p:txBody>
      </p:sp>
      <p:pic>
        <p:nvPicPr>
          <p:cNvPr id="29698" name="Picture 2" descr="https://www.codedata.com.tw/wp-content/uploads/2013/12/mysql_03_snap_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99" y="3811334"/>
            <a:ext cx="10572120" cy="21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787399" y="6372026"/>
            <a:ext cx="8372367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400" b="1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2400" b="1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2400" b="1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Population</a:t>
            </a:r>
            <a:r>
              <a:rPr lang="zh-TW" altLang="en-US" sz="2400" b="1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欄位沒有被</a:t>
            </a:r>
            <a:r>
              <a:rPr lang="en-US" altLang="zh-TW" sz="2400" b="1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Select</a:t>
            </a:r>
            <a:r>
              <a:rPr lang="zh-TW" altLang="en-US" sz="2400" b="1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，但仍然有排序的作用。</a:t>
            </a:r>
            <a:endParaRPr lang="zh-TW" altLang="en-US" sz="2400" b="1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76898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限制查詢數量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(1)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109" name="02_5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288" y="4729655"/>
            <a:ext cx="10047130" cy="321616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929288" y="2692400"/>
            <a:ext cx="10516478" cy="130805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4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在你執行一個查詢敘述後，資料庫會將你查詢的資料傳回來給你；如果你使用「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WHERE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」子句設定查詢條件的話，資料庫就只會傳回符合條件的資料；除了上列的狀況外，你也可以另外使用「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LIMIT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」子句指定回傳紀錄的數量</a:t>
            </a:r>
            <a:r>
              <a:rPr lang="zh-TW" altLang="en-US" sz="24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endParaRPr lang="zh-TW" altLang="en-US" sz="2400" b="1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限制查詢數量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(2)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29288" y="2806847"/>
            <a:ext cx="6527802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4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如果你在「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LIMIT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」子句後面指定一個數字：</a:t>
            </a:r>
          </a:p>
        </p:txBody>
      </p:sp>
      <p:pic>
        <p:nvPicPr>
          <p:cNvPr id="30722" name="Picture 2" descr="https://www.codedata.com.tw/wp-content/uploads/2013/12/mysql_03_snap_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88" y="3689131"/>
            <a:ext cx="10373484" cy="402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12340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限制查詢數量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(3)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29288" y="2806847"/>
            <a:ext cx="6527802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4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LIMIT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」子句後面也可以指定兩個數字：</a:t>
            </a:r>
          </a:p>
        </p:txBody>
      </p:sp>
      <p:pic>
        <p:nvPicPr>
          <p:cNvPr id="31746" name="Picture 2" descr="https://www.codedata.com.tw/wp-content/uploads/2013/12/mysql_03_snap_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99" y="3636631"/>
            <a:ext cx="10638659" cy="482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601952" y="7436654"/>
            <a:ext cx="2954284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18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18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跳過 </a:t>
            </a:r>
            <a:r>
              <a:rPr lang="en-US" altLang="zh-TW" sz="18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</a:t>
            </a:r>
            <a:r>
              <a:rPr lang="zh-TW" altLang="en-US" sz="18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筆，開始顯示 </a:t>
            </a:r>
            <a:r>
              <a:rPr lang="en-US" altLang="zh-TW" sz="18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5</a:t>
            </a:r>
            <a:r>
              <a:rPr lang="zh-TW" altLang="en-US" sz="18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筆</a:t>
            </a:r>
            <a:endParaRPr lang="zh-TW" altLang="en-US" sz="2400" b="1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10602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限制查詢數量</a:t>
            </a:r>
            <a:r>
              <a:rPr lang="en-US" altLang="zh-TW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(4)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29288" y="2614487"/>
            <a:ext cx="11288112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4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在查詢敘述中，使用「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ORDER BY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」子句搭配「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LIMIT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」子句，就可以完成下列查詢「排名」的工作：</a:t>
            </a:r>
          </a:p>
        </p:txBody>
      </p:sp>
      <p:pic>
        <p:nvPicPr>
          <p:cNvPr id="33794" name="Picture 2" descr="https://www.codedata.com.tw/wp-content/uploads/2013/12/mysql_03_snap_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88" y="3870134"/>
            <a:ext cx="9835212" cy="36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858344" y="7707403"/>
            <a:ext cx="11288112" cy="130805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000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註：如果出現類似「</a:t>
            </a:r>
            <a:r>
              <a:rPr lang="en-US" altLang="zh-TW" sz="2000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… LIMIT 1000000, 10</a:t>
            </a:r>
            <a:r>
              <a:rPr lang="zh-TW" altLang="en-US" sz="2000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」這樣的查詢敘述，雖然你只會得到十筆資料，資料庫總共會查詢一百萬零一十筆資料，只不過資料庫會幫你跳過前一百萬筆；類似這樣的需求，還是要使用「</a:t>
            </a:r>
            <a:r>
              <a:rPr lang="en-US" altLang="zh-TW" sz="2000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WHERE</a:t>
            </a:r>
            <a:r>
              <a:rPr lang="zh-TW" altLang="en-US" sz="2000" dirty="0">
                <a:solidFill>
                  <a:srgbClr val="008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」子句先挑出想要的資料會比較好一些。</a:t>
            </a:r>
          </a:p>
        </p:txBody>
      </p:sp>
    </p:spTree>
    <p:extLst>
      <p:ext uri="{BB962C8B-B14F-4D97-AF65-F5344CB8AC3E}">
        <p14:creationId xmlns:p14="http://schemas.microsoft.com/office/powerpoint/2010/main" val="240348417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排除重複資料</a:t>
            </a:r>
            <a:r>
              <a:rPr 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(1)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pic>
        <p:nvPicPr>
          <p:cNvPr id="112" name="02_6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0918" y="3781453"/>
            <a:ext cx="8514162" cy="1420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787400" y="2692400"/>
            <a:ext cx="11525471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4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在一個查詢敘述執行以後，資料庫不會幫你檢查回傳的資料是否重複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(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回傳的兩筆紀錄資料完全一樣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，在「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SELECT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」子句後面可以讓你設定「回傳的資料是否重複」：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91929" y="5335748"/>
            <a:ext cx="11525471" cy="923330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TW" sz="2400" b="1" dirty="0" smtClean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沒有使用「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ALL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」或「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DISTINCT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」的效果，跟你自己加上「</a:t>
            </a:r>
            <a:r>
              <a:rPr lang="en-US" altLang="zh-TW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ALL</a:t>
            </a:r>
            <a:r>
              <a:rPr lang="zh-TW" altLang="en-US" sz="2400" b="1" dirty="0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」的查詢效果是一樣的，資料庫會依照你的查詢傳回所有的資料：</a:t>
            </a:r>
          </a:p>
        </p:txBody>
      </p:sp>
      <p:pic>
        <p:nvPicPr>
          <p:cNvPr id="34820" name="Picture 4" descr="https://www.codedata.com.tw/wp-content/uploads/2013/12/mysql_03_snap_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6558455"/>
            <a:ext cx="7647152" cy="322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 dirty="0" err="1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排除重複資料</a:t>
            </a:r>
            <a:r>
              <a:rPr lang="en-US" sz="7200" dirty="0" smtClean="0">
                <a:effectLst>
                  <a:outerShdw blurRad="50800" dist="38100" dir="5400000" rotWithShape="0">
                    <a:srgbClr val="000000"/>
                  </a:outerShdw>
                </a:effectLst>
              </a:rPr>
              <a:t>(2)</a:t>
            </a:r>
            <a:endParaRPr sz="7200" dirty="0"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7400" y="2884760"/>
            <a:ext cx="9759731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sz="24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使用「</a:t>
            </a:r>
            <a:r>
              <a:rPr lang="en-US" altLang="zh-TW" sz="24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DISTINCT</a:t>
            </a:r>
            <a:r>
              <a:rPr lang="zh-TW" altLang="en-US" sz="24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」的話，資料庫會特別執行回傳紀錄是否重複的檢查：</a:t>
            </a:r>
            <a:endParaRPr lang="zh-TW" altLang="en-US" sz="2400" b="1" dirty="0">
              <a:solidFill>
                <a:srgbClr val="2929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35842" name="Picture 2" descr="https://www.codedata.com.tw/wp-content/uploads/2013/12/mysql_03_snap_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3907196"/>
            <a:ext cx="9275448" cy="517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38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表格、紀錄與欄位</a:t>
            </a:r>
          </a:p>
        </p:txBody>
      </p:sp>
      <p:pic>
        <p:nvPicPr>
          <p:cNvPr id="48" name="02_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4360" y="3071503"/>
            <a:ext cx="9976080" cy="51091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2052858" y="8290495"/>
            <a:ext cx="5877198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zh-TW" altLang="en-US" dirty="0"/>
              <a:t>表格中的每一筆稱為「列</a:t>
            </a:r>
            <a:r>
              <a:rPr lang="en-US" altLang="zh-TW" dirty="0"/>
              <a:t>-row</a:t>
            </a:r>
            <a:r>
              <a:rPr lang="zh-TW" altLang="en-US" dirty="0"/>
              <a:t>」或「記錄</a:t>
            </a:r>
            <a:r>
              <a:rPr lang="en-US" altLang="zh-TW" dirty="0"/>
              <a:t>-record</a:t>
            </a:r>
            <a:r>
              <a:rPr lang="zh-TW" altLang="en-US" dirty="0"/>
              <a:t>」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列、紀錄</a:t>
            </a:r>
          </a:p>
        </p:txBody>
      </p:sp>
      <p:pic>
        <p:nvPicPr>
          <p:cNvPr id="51" name="02_0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518" y="4329424"/>
            <a:ext cx="10529764" cy="2593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787400" y="190938"/>
            <a:ext cx="11430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主索引鍵</a:t>
            </a:r>
          </a:p>
        </p:txBody>
      </p:sp>
      <p:pic>
        <p:nvPicPr>
          <p:cNvPr id="54" name="02_0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6942" y="2692400"/>
            <a:ext cx="8910916" cy="634997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字方塊 4"/>
          <p:cNvSpPr txBox="1"/>
          <p:nvPr/>
        </p:nvSpPr>
        <p:spPr>
          <a:xfrm>
            <a:off x="2431229" y="2071217"/>
            <a:ext cx="8383915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※</a:t>
            </a:r>
            <a:r>
              <a:rPr lang="zh-TW" altLang="en-US" dirty="0"/>
              <a:t>在設計表格的時候，通常會指定一個欄位為「主索引鍵</a:t>
            </a:r>
            <a:r>
              <a:rPr lang="en-US" altLang="zh-TW" dirty="0"/>
              <a:t>(primary key)</a:t>
            </a:r>
            <a:r>
              <a:rPr lang="zh-TW" altLang="en-US" dirty="0"/>
              <a:t>」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認識資料型態-整數與小數</a:t>
            </a:r>
          </a:p>
        </p:txBody>
      </p:sp>
      <p:pic>
        <p:nvPicPr>
          <p:cNvPr id="57" name="02_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991" y="3365711"/>
            <a:ext cx="10232818" cy="58135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905641" y="2628280"/>
            <a:ext cx="11193517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※</a:t>
            </a:r>
            <a:r>
              <a:rPr lang="zh-TW" altLang="en-US" dirty="0"/>
              <a:t>資料庫中可以儲存各種不同的資料，</a:t>
            </a:r>
            <a:r>
              <a:rPr lang="en-US" altLang="zh-TW" dirty="0"/>
              <a:t>SQL</a:t>
            </a:r>
            <a:r>
              <a:rPr lang="zh-TW" altLang="en-US" dirty="0"/>
              <a:t>提供許多不同的「資料型態」讓你應付這些不同的需求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>
                <a:effectLst>
                  <a:outerShdw blurRad="50800" dist="38100" dir="5400000" rotWithShape="0">
                    <a:srgbClr val="000000"/>
                  </a:outerShdw>
                </a:effectLst>
              </a:rPr>
              <a:t>認識資料型態-計算</a:t>
            </a:r>
          </a:p>
        </p:txBody>
      </p:sp>
      <p:pic>
        <p:nvPicPr>
          <p:cNvPr id="60" name="02_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6659" y="3768406"/>
            <a:ext cx="8551482" cy="37153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2088054" y="2755913"/>
            <a:ext cx="7260897" cy="53860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 fontAlgn="auto" latinLnBrk="1">
              <a:lnSpc>
                <a:spcPts val="3000"/>
              </a:lnSpc>
              <a:spcBef>
                <a:spcPts val="200"/>
              </a:spcBef>
              <a:spcAft>
                <a:spcPts val="200"/>
              </a:spcAft>
              <a:defRPr sz="2000" b="1">
                <a:solidFill>
                  <a:srgbClr val="2929FF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※</a:t>
            </a:r>
            <a:r>
              <a:rPr lang="zh-TW" altLang="en-US" dirty="0"/>
              <a:t>你可以依照自己的需求，使用儲存的數值資料執行數學運算：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2471</Words>
  <Application>Microsoft Office PowerPoint</Application>
  <PresentationFormat>自訂</PresentationFormat>
  <Paragraphs>147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Helvetica Neue</vt:lpstr>
      <vt:lpstr>Helvetica Neue Light</vt:lpstr>
      <vt:lpstr>微軟正黑體</vt:lpstr>
      <vt:lpstr>新細明體</vt:lpstr>
      <vt:lpstr>Consolas</vt:lpstr>
      <vt:lpstr>Industrial</vt:lpstr>
      <vt:lpstr>PowerPoint 簡報</vt:lpstr>
      <vt:lpstr>PowerPoint 簡報</vt:lpstr>
      <vt:lpstr>基礎查詢</vt:lpstr>
      <vt:lpstr>認識資料庫結構的基本概念</vt:lpstr>
      <vt:lpstr>表格、紀錄與欄位</vt:lpstr>
      <vt:lpstr>列、紀錄</vt:lpstr>
      <vt:lpstr>主索引鍵</vt:lpstr>
      <vt:lpstr>認識資料型態-整數與小數</vt:lpstr>
      <vt:lpstr>認識資料型態-計算</vt:lpstr>
      <vt:lpstr>認識資料型態-字串與日期</vt:lpstr>
      <vt:lpstr>資料型態-字串與日期以及NULL</vt:lpstr>
      <vt:lpstr>查詢敘述</vt:lpstr>
      <vt:lpstr>查詢敘述的基本語法：</vt:lpstr>
      <vt:lpstr>指定使用中的資料庫</vt:lpstr>
      <vt:lpstr>只有SELECT</vt:lpstr>
      <vt:lpstr>指定欄位與表格</vt:lpstr>
      <vt:lpstr>指定需要的欄位</vt:lpstr>
      <vt:lpstr>數學運算</vt:lpstr>
      <vt:lpstr>別名</vt:lpstr>
      <vt:lpstr>條件查詢</vt:lpstr>
      <vt:lpstr>條件查詢</vt:lpstr>
      <vt:lpstr>比較運算子</vt:lpstr>
      <vt:lpstr>邏輯運算子(1)</vt:lpstr>
      <vt:lpstr>邏輯運算子(2)</vt:lpstr>
      <vt:lpstr>邏輯運算子(3)</vt:lpstr>
      <vt:lpstr>其它條件運算子(1)</vt:lpstr>
      <vt:lpstr>其它條件運算子(2)</vt:lpstr>
      <vt:lpstr>其它條件運算子(3)</vt:lpstr>
      <vt:lpstr>其它條件運算子(4)</vt:lpstr>
      <vt:lpstr>NULL值的判斷(1)</vt:lpstr>
      <vt:lpstr>NULL值的判斷(2)</vt:lpstr>
      <vt:lpstr>NULL值的判斷(3)</vt:lpstr>
      <vt:lpstr>字串樣式(1)</vt:lpstr>
      <vt:lpstr>字串樣式(2)</vt:lpstr>
      <vt:lpstr>字串樣式(3)</vt:lpstr>
      <vt:lpstr>字串樣式(4)</vt:lpstr>
      <vt:lpstr>排序 ORDER BY (1)</vt:lpstr>
      <vt:lpstr>排序 ORDER BY (2)</vt:lpstr>
      <vt:lpstr>排序 ORDER BY (3)</vt:lpstr>
      <vt:lpstr>排序 ORDER BY (4)</vt:lpstr>
      <vt:lpstr>限制查詢數量(1)</vt:lpstr>
      <vt:lpstr>限制查詢數量(2)</vt:lpstr>
      <vt:lpstr>限制查詢數量(3)</vt:lpstr>
      <vt:lpstr>限制查詢數量(4)</vt:lpstr>
      <vt:lpstr>排除重複資料(1)</vt:lpstr>
      <vt:lpstr>排除重複資料(2)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novia_chiang 江佳慧</dc:creator>
  <cp:lastModifiedBy>Felix</cp:lastModifiedBy>
  <cp:revision>57</cp:revision>
  <dcterms:modified xsi:type="dcterms:W3CDTF">2025-06-07T16:34:50Z</dcterms:modified>
</cp:coreProperties>
</file>